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32099250" cy="43748325"/>
  <p:defaultTextStyle>
    <a:defPPr>
      <a:defRPr lang="en-US"/>
    </a:defPPr>
    <a:lvl1pPr algn="ctr" rtl="0" fontAlgn="base">
      <a:spcBef>
        <a:spcPct val="0"/>
      </a:spcBef>
      <a:spcAft>
        <a:spcPct val="0"/>
      </a:spcAft>
      <a:defRPr sz="8600" kern="1200">
        <a:solidFill>
          <a:schemeClr val="tx1"/>
        </a:solidFill>
        <a:latin typeface="Arial" charset="0"/>
        <a:ea typeface="+mn-ea"/>
        <a:cs typeface="+mn-cs"/>
      </a:defRPr>
    </a:lvl1pPr>
    <a:lvl2pPr marL="457200" algn="ctr" rtl="0" fontAlgn="base">
      <a:spcBef>
        <a:spcPct val="0"/>
      </a:spcBef>
      <a:spcAft>
        <a:spcPct val="0"/>
      </a:spcAft>
      <a:defRPr sz="8600" kern="1200">
        <a:solidFill>
          <a:schemeClr val="tx1"/>
        </a:solidFill>
        <a:latin typeface="Arial" charset="0"/>
        <a:ea typeface="+mn-ea"/>
        <a:cs typeface="+mn-cs"/>
      </a:defRPr>
    </a:lvl2pPr>
    <a:lvl3pPr marL="914400" algn="ctr" rtl="0" fontAlgn="base">
      <a:spcBef>
        <a:spcPct val="0"/>
      </a:spcBef>
      <a:spcAft>
        <a:spcPct val="0"/>
      </a:spcAft>
      <a:defRPr sz="8600" kern="1200">
        <a:solidFill>
          <a:schemeClr val="tx1"/>
        </a:solidFill>
        <a:latin typeface="Arial" charset="0"/>
        <a:ea typeface="+mn-ea"/>
        <a:cs typeface="+mn-cs"/>
      </a:defRPr>
    </a:lvl3pPr>
    <a:lvl4pPr marL="1371600" algn="ctr" rtl="0" fontAlgn="base">
      <a:spcBef>
        <a:spcPct val="0"/>
      </a:spcBef>
      <a:spcAft>
        <a:spcPct val="0"/>
      </a:spcAft>
      <a:defRPr sz="8600" kern="1200">
        <a:solidFill>
          <a:schemeClr val="tx1"/>
        </a:solidFill>
        <a:latin typeface="Arial" charset="0"/>
        <a:ea typeface="+mn-ea"/>
        <a:cs typeface="+mn-cs"/>
      </a:defRPr>
    </a:lvl4pPr>
    <a:lvl5pPr marL="1828800" algn="ctr"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C0C0C0"/>
    <a:srgbClr val="0046D2"/>
    <a:srgbClr val="FF0000"/>
    <a:srgbClr val="698ED9"/>
    <a:srgbClr val="A7C4FF"/>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20" d="100"/>
          <a:sy n="20" d="100"/>
        </p:scale>
        <p:origin x="-1518" y="6"/>
      </p:cViewPr>
      <p:guideLst>
        <p:guide orient="horz" pos="4836"/>
        <p:guide orient="horz" pos="20196"/>
        <p:guide orient="horz" pos="214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2"/>
            <a:ext cx="13909677" cy="2187419"/>
          </a:xfrm>
          <a:prstGeom prst="rect">
            <a:avLst/>
          </a:prstGeom>
          <a:noFill/>
          <a:ln w="9525">
            <a:noFill/>
            <a:miter lim="800000"/>
            <a:headEnd/>
            <a:tailEnd/>
          </a:ln>
          <a:effectLst/>
        </p:spPr>
        <p:txBody>
          <a:bodyPr vert="horz" wrap="square" lIns="434706" tIns="217353" rIns="434706" bIns="217353" numCol="1" anchor="t" anchorCtr="0" compatLnSpc="1">
            <a:prstTxWarp prst="textNoShape">
              <a:avLst/>
            </a:prstTxWarp>
          </a:bodyPr>
          <a:lstStyle>
            <a:lvl1pPr algn="l">
              <a:defRPr sz="5700"/>
            </a:lvl1pPr>
          </a:lstStyle>
          <a:p>
            <a:endParaRPr lang="en-US" dirty="0"/>
          </a:p>
        </p:txBody>
      </p:sp>
      <p:sp>
        <p:nvSpPr>
          <p:cNvPr id="3075" name="Rectangle 3"/>
          <p:cNvSpPr>
            <a:spLocks noGrp="1" noChangeArrowheads="1"/>
          </p:cNvSpPr>
          <p:nvPr>
            <p:ph type="dt" idx="1"/>
          </p:nvPr>
        </p:nvSpPr>
        <p:spPr bwMode="auto">
          <a:xfrm>
            <a:off x="18181987" y="2"/>
            <a:ext cx="13909677" cy="2187419"/>
          </a:xfrm>
          <a:prstGeom prst="rect">
            <a:avLst/>
          </a:prstGeom>
          <a:noFill/>
          <a:ln w="9525">
            <a:noFill/>
            <a:miter lim="800000"/>
            <a:headEnd/>
            <a:tailEnd/>
          </a:ln>
          <a:effectLst/>
        </p:spPr>
        <p:txBody>
          <a:bodyPr vert="horz" wrap="square" lIns="434706" tIns="217353" rIns="434706" bIns="217353" numCol="1" anchor="t" anchorCtr="0" compatLnSpc="1">
            <a:prstTxWarp prst="textNoShape">
              <a:avLst/>
            </a:prstTxWarp>
          </a:bodyPr>
          <a:lstStyle>
            <a:lvl1pPr algn="r">
              <a:defRPr sz="5700"/>
            </a:lvl1pPr>
          </a:lstStyle>
          <a:p>
            <a:endParaRPr lang="en-US" dirty="0"/>
          </a:p>
        </p:txBody>
      </p:sp>
      <p:sp>
        <p:nvSpPr>
          <p:cNvPr id="3076" name="Rectangle 4"/>
          <p:cNvSpPr>
            <a:spLocks noGrp="1" noRot="1" noChangeAspect="1" noChangeArrowheads="1" noTextEdit="1"/>
          </p:cNvSpPr>
          <p:nvPr>
            <p:ph type="sldImg" idx="2"/>
          </p:nvPr>
        </p:nvSpPr>
        <p:spPr bwMode="auto">
          <a:xfrm>
            <a:off x="5113338" y="3276600"/>
            <a:ext cx="21880512" cy="16409988"/>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3209927" y="20784215"/>
            <a:ext cx="25679400" cy="19686744"/>
          </a:xfrm>
          <a:prstGeom prst="rect">
            <a:avLst/>
          </a:prstGeom>
          <a:noFill/>
          <a:ln w="9525">
            <a:noFill/>
            <a:miter lim="800000"/>
            <a:headEnd/>
            <a:tailEnd/>
          </a:ln>
          <a:effectLst/>
        </p:spPr>
        <p:txBody>
          <a:bodyPr vert="horz" wrap="square" lIns="434706" tIns="217353" rIns="434706" bIns="21735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41553394"/>
            <a:ext cx="13909677" cy="2187419"/>
          </a:xfrm>
          <a:prstGeom prst="rect">
            <a:avLst/>
          </a:prstGeom>
          <a:noFill/>
          <a:ln w="9525">
            <a:noFill/>
            <a:miter lim="800000"/>
            <a:headEnd/>
            <a:tailEnd/>
          </a:ln>
          <a:effectLst/>
        </p:spPr>
        <p:txBody>
          <a:bodyPr vert="horz" wrap="square" lIns="434706" tIns="217353" rIns="434706" bIns="217353" numCol="1" anchor="b" anchorCtr="0" compatLnSpc="1">
            <a:prstTxWarp prst="textNoShape">
              <a:avLst/>
            </a:prstTxWarp>
          </a:bodyPr>
          <a:lstStyle>
            <a:lvl1pPr algn="l">
              <a:defRPr sz="5700"/>
            </a:lvl1pPr>
          </a:lstStyle>
          <a:p>
            <a:endParaRPr lang="en-US" dirty="0"/>
          </a:p>
        </p:txBody>
      </p:sp>
      <p:sp>
        <p:nvSpPr>
          <p:cNvPr id="3079" name="Rectangle 7"/>
          <p:cNvSpPr>
            <a:spLocks noGrp="1" noChangeArrowheads="1"/>
          </p:cNvSpPr>
          <p:nvPr>
            <p:ph type="sldNum" sz="quarter" idx="5"/>
          </p:nvPr>
        </p:nvSpPr>
        <p:spPr bwMode="auto">
          <a:xfrm>
            <a:off x="18181987" y="41553394"/>
            <a:ext cx="13909677" cy="2187419"/>
          </a:xfrm>
          <a:prstGeom prst="rect">
            <a:avLst/>
          </a:prstGeom>
          <a:noFill/>
          <a:ln w="9525">
            <a:noFill/>
            <a:miter lim="800000"/>
            <a:headEnd/>
            <a:tailEnd/>
          </a:ln>
          <a:effectLst/>
        </p:spPr>
        <p:txBody>
          <a:bodyPr vert="horz" wrap="square" lIns="434706" tIns="217353" rIns="434706" bIns="217353" numCol="1" anchor="b" anchorCtr="0" compatLnSpc="1">
            <a:prstTxWarp prst="textNoShape">
              <a:avLst/>
            </a:prstTxWarp>
          </a:bodyPr>
          <a:lstStyle>
            <a:lvl1pPr algn="r">
              <a:defRPr sz="5700"/>
            </a:lvl1pPr>
          </a:lstStyle>
          <a:p>
            <a:fld id="{7FB84CA5-7362-492D-8EBC-472296314F28}" type="slidenum">
              <a:rPr lang="en-US"/>
              <a:pPr/>
              <a:t>‹#›</a:t>
            </a:fld>
            <a:endParaRPr lang="en-US" dirty="0"/>
          </a:p>
        </p:txBody>
      </p:sp>
    </p:spTree>
    <p:extLst>
      <p:ext uri="{BB962C8B-B14F-4D97-AF65-F5344CB8AC3E}">
        <p14:creationId xmlns:p14="http://schemas.microsoft.com/office/powerpoint/2010/main" val="29468225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D40FB-8398-4C90-906C-C9755161D6CD}"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hyperlink" Target="http://www.postersession.com/" TargetMode="External"/><Relationship Id="rId5" Type="http://schemas.openxmlformats.org/officeDocument/2006/relationships/image" Target="../media/image1.wmf"/><Relationship Id="rId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userDrawn="1">
            <p:extLst>
              <p:ext uri="{D42A27DB-BD31-4B8C-83A1-F6EECF244321}">
                <p14:modId xmlns:p14="http://schemas.microsoft.com/office/powerpoint/2010/main" val="1223906735"/>
              </p:ext>
            </p:extLst>
          </p:nvPr>
        </p:nvGraphicFramePr>
        <p:xfrm>
          <a:off x="35814000" y="32385000"/>
          <a:ext cx="6759575" cy="212725"/>
        </p:xfrm>
        <a:graphic>
          <a:graphicData uri="http://schemas.openxmlformats.org/presentationml/2006/ole">
            <mc:AlternateContent xmlns:mc="http://schemas.openxmlformats.org/markup-compatibility/2006">
              <mc:Choice xmlns:v="urn:schemas-microsoft-com:vml" Requires="v">
                <p:oleObj spid="_x0000_s1094" name="CorelDRAW" r:id="rId4" imgW="8833104" imgH="310896" progId="CorelDraw.Graphic.13">
                  <p:embed/>
                </p:oleObj>
              </mc:Choice>
              <mc:Fallback>
                <p:oleObj name="CorelDRAW" r:id="rId4" imgW="8833104" imgH="310896" progId="CorelDraw.Graphic.1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0" y="32385000"/>
                        <a:ext cx="6759575" cy="2127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TextBox 3">
            <a:hlinkClick r:id="rId6"/>
          </p:cNvPr>
          <p:cNvSpPr txBox="1"/>
          <p:nvPr userDrawn="1"/>
        </p:nvSpPr>
        <p:spPr>
          <a:xfrm>
            <a:off x="40218945" y="32609689"/>
            <a:ext cx="311304" cy="110800"/>
          </a:xfrm>
          <a:prstGeom prst="rect">
            <a:avLst/>
          </a:prstGeom>
          <a:noFill/>
        </p:spPr>
        <p:txBody>
          <a:bodyPr wrap="none" rtlCol="0">
            <a:spAutoFit/>
          </a:bodyPr>
          <a:lstStyle/>
          <a:p>
            <a:r>
              <a:rPr lang="en-US" sz="120" dirty="0" smtClean="0">
                <a:solidFill>
                  <a:schemeClr val="accent2"/>
                </a:solidFill>
                <a:hlinkClick r:id="rId6"/>
              </a:rPr>
              <a:t>postersession.com</a:t>
            </a:r>
            <a:endParaRPr lang="en-US" sz="120" dirty="0">
              <a:solidFill>
                <a:schemeClr val="accent2"/>
              </a:solidFill>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charset="0"/>
        </a:defRPr>
      </a:lvl2pPr>
      <a:lvl3pPr algn="ctr" defTabSz="4389438" rtl="0" fontAlgn="base">
        <a:spcBef>
          <a:spcPct val="0"/>
        </a:spcBef>
        <a:spcAft>
          <a:spcPct val="0"/>
        </a:spcAft>
        <a:defRPr sz="21100">
          <a:solidFill>
            <a:schemeClr val="tx2"/>
          </a:solidFill>
          <a:latin typeface="Arial" charset="0"/>
        </a:defRPr>
      </a:lvl3pPr>
      <a:lvl4pPr algn="ctr" defTabSz="4389438" rtl="0" fontAlgn="base">
        <a:spcBef>
          <a:spcPct val="0"/>
        </a:spcBef>
        <a:spcAft>
          <a:spcPct val="0"/>
        </a:spcAft>
        <a:defRPr sz="21100">
          <a:solidFill>
            <a:schemeClr val="tx2"/>
          </a:solidFill>
          <a:latin typeface="Arial" charset="0"/>
        </a:defRPr>
      </a:lvl4pPr>
      <a:lvl5pPr algn="ctr" defTabSz="4389438" rtl="0" fontAlgn="base">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1" name="AutoShape 29"/>
          <p:cNvSpPr>
            <a:spLocks noChangeArrowheads="1"/>
          </p:cNvSpPr>
          <p:nvPr/>
        </p:nvSpPr>
        <p:spPr bwMode="auto">
          <a:xfrm>
            <a:off x="11334748" y="13322419"/>
            <a:ext cx="10363200" cy="18749212"/>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dirty="0"/>
          </a:p>
        </p:txBody>
      </p:sp>
      <p:sp>
        <p:nvSpPr>
          <p:cNvPr id="22" name="AutoShape 31"/>
          <p:cNvSpPr>
            <a:spLocks noChangeArrowheads="1"/>
          </p:cNvSpPr>
          <p:nvPr/>
        </p:nvSpPr>
        <p:spPr bwMode="auto">
          <a:xfrm>
            <a:off x="21945600" y="6155341"/>
            <a:ext cx="21107400" cy="25975631"/>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sz="8800" dirty="0"/>
          </a:p>
        </p:txBody>
      </p:sp>
      <p:sp>
        <p:nvSpPr>
          <p:cNvPr id="23" name="AutoShape 4"/>
          <p:cNvSpPr>
            <a:spLocks noChangeArrowheads="1"/>
          </p:cNvSpPr>
          <p:nvPr/>
        </p:nvSpPr>
        <p:spPr bwMode="auto">
          <a:xfrm>
            <a:off x="650474" y="13322420"/>
            <a:ext cx="10363200" cy="18749211"/>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dirty="0"/>
          </a:p>
        </p:txBody>
      </p:sp>
      <p:sp>
        <p:nvSpPr>
          <p:cNvPr id="31" name="AutoShape 4"/>
          <p:cNvSpPr>
            <a:spLocks noChangeArrowheads="1"/>
          </p:cNvSpPr>
          <p:nvPr/>
        </p:nvSpPr>
        <p:spPr bwMode="auto">
          <a:xfrm>
            <a:off x="793750" y="6096000"/>
            <a:ext cx="20618449" cy="6609347"/>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dirty="0"/>
          </a:p>
        </p:txBody>
      </p:sp>
      <p:sp>
        <p:nvSpPr>
          <p:cNvPr id="2061" name="AutoShape 13"/>
          <p:cNvSpPr>
            <a:spLocks noChangeArrowheads="1"/>
          </p:cNvSpPr>
          <p:nvPr/>
        </p:nvSpPr>
        <p:spPr bwMode="auto">
          <a:xfrm>
            <a:off x="685800" y="381000"/>
            <a:ext cx="42519600" cy="5257800"/>
          </a:xfrm>
          <a:prstGeom prst="roundRect">
            <a:avLst>
              <a:gd name="adj" fmla="val 10870"/>
            </a:avLst>
          </a:prstGeom>
          <a:solidFill>
            <a:schemeClr val="bg1"/>
          </a:solidFill>
          <a:ln w="9525">
            <a:solidFill>
              <a:schemeClr val="tx1"/>
            </a:solidFill>
            <a:round/>
            <a:headEnd/>
            <a:tailEnd/>
          </a:ln>
          <a:effectLst/>
        </p:spPr>
        <p:txBody>
          <a:bodyPr wrap="none" anchor="ctr"/>
          <a:lstStyle/>
          <a:p>
            <a:pPr defTabSz="4389438"/>
            <a:endParaRPr lang="en-US">
              <a:solidFill>
                <a:schemeClr val="bg1"/>
              </a:solidFill>
            </a:endParaRPr>
          </a:p>
        </p:txBody>
      </p:sp>
      <p:pic>
        <p:nvPicPr>
          <p:cNvPr id="2050" name="Picture 2" descr="C:\Users\Carol\Desktop\Presentations\UGA logos\thick4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52000" y="1566112"/>
            <a:ext cx="10606237" cy="3787941"/>
          </a:xfrm>
          <a:prstGeom prst="rect">
            <a:avLst/>
          </a:prstGeom>
          <a:noFill/>
          <a:extLst>
            <a:ext uri="{909E8E84-426E-40DD-AFC4-6F175D3DCCD1}">
              <a14:hiddenFill xmlns:a14="http://schemas.microsoft.com/office/drawing/2010/main">
                <a:solidFill>
                  <a:srgbClr val="FFFFFF"/>
                </a:solidFill>
              </a14:hiddenFill>
            </a:ext>
          </a:extLst>
        </p:spPr>
      </p:pic>
      <p:sp>
        <p:nvSpPr>
          <p:cNvPr id="33" name="AutoShape 4"/>
          <p:cNvSpPr>
            <a:spLocks noChangeArrowheads="1"/>
          </p:cNvSpPr>
          <p:nvPr/>
        </p:nvSpPr>
        <p:spPr bwMode="auto">
          <a:xfrm>
            <a:off x="1290561" y="13642991"/>
            <a:ext cx="9155480" cy="1314906"/>
          </a:xfrm>
          <a:prstGeom prst="roundRect">
            <a:avLst>
              <a:gd name="adj" fmla="val 7000"/>
            </a:avLst>
          </a:prstGeom>
          <a:solidFill>
            <a:schemeClr val="tx1"/>
          </a:solidFill>
          <a:ln w="9525">
            <a:solidFill>
              <a:schemeClr val="tx1"/>
            </a:solidFill>
            <a:round/>
            <a:headEnd/>
            <a:tailEnd/>
          </a:ln>
          <a:effectLst/>
        </p:spPr>
        <p:txBody>
          <a:bodyPr wrap="none" anchor="ctr"/>
          <a:lstStyle/>
          <a:p>
            <a:endParaRPr lang="en-US" dirty="0"/>
          </a:p>
        </p:txBody>
      </p:sp>
      <p:sp>
        <p:nvSpPr>
          <p:cNvPr id="2090" name="Text Box 42"/>
          <p:cNvSpPr txBox="1">
            <a:spLocks noChangeArrowheads="1"/>
          </p:cNvSpPr>
          <p:nvPr/>
        </p:nvSpPr>
        <p:spPr bwMode="auto">
          <a:xfrm>
            <a:off x="953401" y="13707155"/>
            <a:ext cx="9829800" cy="1107996"/>
          </a:xfrm>
          <a:prstGeom prst="rect">
            <a:avLst/>
          </a:prstGeom>
          <a:noFill/>
          <a:ln w="9525">
            <a:noFill/>
            <a:miter lim="800000"/>
            <a:headEnd/>
            <a:tailEnd/>
          </a:ln>
          <a:effectLst/>
        </p:spPr>
        <p:txBody>
          <a:bodyPr>
            <a:spAutoFit/>
          </a:bodyPr>
          <a:lstStyle/>
          <a:p>
            <a:pPr defTabSz="4389438">
              <a:spcBef>
                <a:spcPct val="50000"/>
              </a:spcBef>
            </a:pPr>
            <a:r>
              <a:rPr lang="en-US" sz="6600" b="1" dirty="0" smtClean="0">
                <a:solidFill>
                  <a:srgbClr val="C00000"/>
                </a:solidFill>
              </a:rPr>
              <a:t>Service-Learning</a:t>
            </a:r>
            <a:endParaRPr lang="en-US" sz="6600" b="1" dirty="0">
              <a:solidFill>
                <a:srgbClr val="C00000"/>
              </a:solidFill>
            </a:endParaRPr>
          </a:p>
        </p:txBody>
      </p:sp>
      <p:sp>
        <p:nvSpPr>
          <p:cNvPr id="34" name="AutoShape 4"/>
          <p:cNvSpPr>
            <a:spLocks noChangeArrowheads="1"/>
          </p:cNvSpPr>
          <p:nvPr/>
        </p:nvSpPr>
        <p:spPr bwMode="auto">
          <a:xfrm>
            <a:off x="11620499" y="13642991"/>
            <a:ext cx="9791699" cy="1402862"/>
          </a:xfrm>
          <a:prstGeom prst="roundRect">
            <a:avLst>
              <a:gd name="adj" fmla="val 7000"/>
            </a:avLst>
          </a:prstGeom>
          <a:solidFill>
            <a:schemeClr val="tx1"/>
          </a:solidFill>
          <a:ln w="9525">
            <a:solidFill>
              <a:schemeClr val="tx1"/>
            </a:solidFill>
            <a:round/>
            <a:headEnd/>
            <a:tailEnd/>
          </a:ln>
          <a:effectLst/>
        </p:spPr>
        <p:txBody>
          <a:bodyPr wrap="none" anchor="ctr"/>
          <a:lstStyle/>
          <a:p>
            <a:endParaRPr lang="en-US" dirty="0"/>
          </a:p>
        </p:txBody>
      </p:sp>
      <p:sp>
        <p:nvSpPr>
          <p:cNvPr id="35" name="AutoShape 4"/>
          <p:cNvSpPr>
            <a:spLocks noChangeArrowheads="1"/>
          </p:cNvSpPr>
          <p:nvPr/>
        </p:nvSpPr>
        <p:spPr bwMode="auto">
          <a:xfrm>
            <a:off x="27921561" y="6542692"/>
            <a:ext cx="9155480" cy="1314906"/>
          </a:xfrm>
          <a:prstGeom prst="roundRect">
            <a:avLst>
              <a:gd name="adj" fmla="val 7000"/>
            </a:avLst>
          </a:prstGeom>
          <a:solidFill>
            <a:schemeClr val="tx1"/>
          </a:solidFill>
          <a:ln w="9525">
            <a:solidFill>
              <a:schemeClr val="tx1"/>
            </a:solidFill>
            <a:round/>
            <a:headEnd/>
            <a:tailEnd/>
          </a:ln>
          <a:effectLst/>
        </p:spPr>
        <p:txBody>
          <a:bodyPr wrap="none" anchor="ctr"/>
          <a:lstStyle/>
          <a:p>
            <a:endParaRPr lang="en-US" dirty="0"/>
          </a:p>
        </p:txBody>
      </p:sp>
      <p:sp>
        <p:nvSpPr>
          <p:cNvPr id="2058" name="Text Box 10"/>
          <p:cNvSpPr txBox="1">
            <a:spLocks noChangeArrowheads="1"/>
          </p:cNvSpPr>
          <p:nvPr/>
        </p:nvSpPr>
        <p:spPr bwMode="auto">
          <a:xfrm>
            <a:off x="11620500" y="13746446"/>
            <a:ext cx="9829800" cy="1015663"/>
          </a:xfrm>
          <a:prstGeom prst="rect">
            <a:avLst/>
          </a:prstGeom>
          <a:noFill/>
          <a:ln w="9525">
            <a:noFill/>
            <a:miter lim="800000"/>
            <a:headEnd/>
            <a:tailEnd/>
          </a:ln>
          <a:effectLst/>
        </p:spPr>
        <p:txBody>
          <a:bodyPr>
            <a:spAutoFit/>
          </a:bodyPr>
          <a:lstStyle/>
          <a:p>
            <a:pPr defTabSz="4389438">
              <a:spcBef>
                <a:spcPct val="50000"/>
              </a:spcBef>
            </a:pPr>
            <a:r>
              <a:rPr lang="en-US" sz="6000" b="1" dirty="0" smtClean="0">
                <a:solidFill>
                  <a:srgbClr val="C00000"/>
                </a:solidFill>
              </a:rPr>
              <a:t>Strengths-based Portfolio</a:t>
            </a:r>
            <a:endParaRPr lang="en-US" sz="6000" b="1" dirty="0">
              <a:solidFill>
                <a:srgbClr val="C00000"/>
              </a:solidFill>
            </a:endParaRPr>
          </a:p>
        </p:txBody>
      </p:sp>
      <p:sp>
        <p:nvSpPr>
          <p:cNvPr id="2091" name="Text Box 43"/>
          <p:cNvSpPr txBox="1">
            <a:spLocks noChangeArrowheads="1"/>
          </p:cNvSpPr>
          <p:nvPr/>
        </p:nvSpPr>
        <p:spPr bwMode="auto">
          <a:xfrm>
            <a:off x="27584400" y="6664313"/>
            <a:ext cx="9829800" cy="1107996"/>
          </a:xfrm>
          <a:prstGeom prst="rect">
            <a:avLst/>
          </a:prstGeom>
          <a:noFill/>
          <a:ln w="9525">
            <a:noFill/>
            <a:miter lim="800000"/>
            <a:headEnd/>
            <a:tailEnd/>
          </a:ln>
          <a:effectLst/>
        </p:spPr>
        <p:txBody>
          <a:bodyPr>
            <a:spAutoFit/>
          </a:bodyPr>
          <a:lstStyle/>
          <a:p>
            <a:pPr defTabSz="4389438">
              <a:spcBef>
                <a:spcPct val="50000"/>
              </a:spcBef>
            </a:pPr>
            <a:r>
              <a:rPr lang="en-US" sz="6600" b="1" dirty="0" smtClean="0">
                <a:solidFill>
                  <a:srgbClr val="C00000"/>
                </a:solidFill>
              </a:rPr>
              <a:t>Student Reflections</a:t>
            </a:r>
            <a:endParaRPr lang="en-US" sz="6600" b="1" dirty="0">
              <a:solidFill>
                <a:srgbClr val="C00000"/>
              </a:solidFill>
            </a:endParaRP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3776" y="6528501"/>
            <a:ext cx="11236342" cy="5767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0560" y="6553237"/>
            <a:ext cx="8553215" cy="5698843"/>
          </a:xfrm>
          <a:prstGeom prst="rect">
            <a:avLst/>
          </a:prstGeom>
        </p:spPr>
      </p:pic>
      <p:sp>
        <p:nvSpPr>
          <p:cNvPr id="18" name="TextBox 17"/>
          <p:cNvSpPr txBox="1"/>
          <p:nvPr/>
        </p:nvSpPr>
        <p:spPr>
          <a:xfrm>
            <a:off x="1290562" y="15236253"/>
            <a:ext cx="9155479" cy="16835378"/>
          </a:xfrm>
          <a:prstGeom prst="rect">
            <a:avLst/>
          </a:prstGeom>
          <a:noFill/>
        </p:spPr>
        <p:txBody>
          <a:bodyPr wrap="square" rtlCol="0">
            <a:spAutoFit/>
          </a:bodyPr>
          <a:lstStyle/>
          <a:p>
            <a:pPr algn="l"/>
            <a:r>
              <a:rPr lang="en-US" sz="3200" dirty="0"/>
              <a:t>Service-Learning is a course-based, credit-bearing educational experience in which students participate in an organized service activity to meet identified community needs and reflect on the service to gain further understanding of course content and an enhanced sense of personal values and civic responsibility. </a:t>
            </a:r>
            <a:endParaRPr lang="en-US" sz="3200" dirty="0" smtClean="0"/>
          </a:p>
          <a:p>
            <a:pPr algn="l"/>
            <a:endParaRPr lang="en-US" sz="3200" dirty="0"/>
          </a:p>
          <a:p>
            <a:pPr algn="l"/>
            <a:r>
              <a:rPr lang="en-US" sz="3200" dirty="0"/>
              <a:t>T</a:t>
            </a:r>
            <a:r>
              <a:rPr lang="en-US" sz="3200" dirty="0" smtClean="0"/>
              <a:t>his </a:t>
            </a:r>
            <a:r>
              <a:rPr lang="en-US" sz="3200" dirty="0"/>
              <a:t>pedagogy was applied to a course on Disability Issues in </a:t>
            </a:r>
            <a:r>
              <a:rPr lang="en-US" sz="3200" dirty="0" smtClean="0"/>
              <a:t>Adulthood (IHDD 4002). </a:t>
            </a:r>
          </a:p>
          <a:p>
            <a:pPr algn="l"/>
            <a:endParaRPr lang="en-US" sz="3200" dirty="0" smtClean="0"/>
          </a:p>
          <a:p>
            <a:pPr algn="l"/>
            <a:r>
              <a:rPr lang="en-US" sz="3200" dirty="0" smtClean="0"/>
              <a:t>Course </a:t>
            </a:r>
            <a:r>
              <a:rPr lang="en-US" sz="3200" dirty="0"/>
              <a:t>learning goals met by the service-learning component of the course included: </a:t>
            </a:r>
            <a:endParaRPr lang="en-US" sz="3200" dirty="0" smtClean="0"/>
          </a:p>
          <a:p>
            <a:pPr marL="457200" indent="-457200" algn="l">
              <a:buFont typeface="Arial" panose="020B0604020202020204" pitchFamily="34" charset="0"/>
              <a:buChar char="•"/>
            </a:pPr>
            <a:r>
              <a:rPr lang="en-US" sz="3200" dirty="0" smtClean="0"/>
              <a:t>Identifying </a:t>
            </a:r>
            <a:r>
              <a:rPr lang="en-US" sz="3200" dirty="0"/>
              <a:t>social/environmental barriers to adult life for people with a </a:t>
            </a:r>
            <a:r>
              <a:rPr lang="en-US" sz="3200" dirty="0" smtClean="0"/>
              <a:t>disability.</a:t>
            </a:r>
          </a:p>
          <a:p>
            <a:pPr marL="457200" indent="-457200" algn="l">
              <a:buFont typeface="Arial" panose="020B0604020202020204" pitchFamily="34" charset="0"/>
              <a:buChar char="•"/>
            </a:pPr>
            <a:r>
              <a:rPr lang="en-US" sz="3200" dirty="0" smtClean="0"/>
              <a:t>Demonstrating </a:t>
            </a:r>
            <a:r>
              <a:rPr lang="en-US" sz="3200" dirty="0"/>
              <a:t>knowledge of strengths-based approaches to understanding adults with </a:t>
            </a:r>
            <a:r>
              <a:rPr lang="en-US" sz="3200" dirty="0" smtClean="0"/>
              <a:t>disabilities.</a:t>
            </a:r>
          </a:p>
          <a:p>
            <a:pPr marL="457200" indent="-457200" algn="l">
              <a:buFont typeface="Arial" panose="020B0604020202020204" pitchFamily="34" charset="0"/>
              <a:buChar char="•"/>
            </a:pPr>
            <a:r>
              <a:rPr lang="en-US" sz="3200" dirty="0" smtClean="0"/>
              <a:t>Applying </a:t>
            </a:r>
            <a:r>
              <a:rPr lang="en-US" sz="3200" dirty="0"/>
              <a:t>course material to understanding the lives of adults living with disabilities in our </a:t>
            </a:r>
            <a:r>
              <a:rPr lang="en-US" sz="3200" dirty="0" smtClean="0"/>
              <a:t>community.</a:t>
            </a:r>
          </a:p>
          <a:p>
            <a:pPr marL="457200" indent="-457200" algn="l">
              <a:buFont typeface="Arial" panose="020B0604020202020204" pitchFamily="34" charset="0"/>
              <a:buChar char="•"/>
            </a:pPr>
            <a:r>
              <a:rPr lang="en-US" sz="3200" dirty="0" smtClean="0"/>
              <a:t>Interacting </a:t>
            </a:r>
            <a:r>
              <a:rPr lang="en-US" sz="3200" dirty="0"/>
              <a:t>with adults with disabilities in an age appropriate manner. </a:t>
            </a:r>
            <a:endParaRPr lang="en-US" sz="3200" dirty="0" smtClean="0"/>
          </a:p>
          <a:p>
            <a:pPr marL="457200" indent="-457200" algn="l">
              <a:buFont typeface="Arial" panose="020B0604020202020204" pitchFamily="34" charset="0"/>
              <a:buChar char="•"/>
            </a:pPr>
            <a:r>
              <a:rPr lang="en-US" sz="3200" dirty="0" smtClean="0"/>
              <a:t>Challenging </a:t>
            </a:r>
            <a:r>
              <a:rPr lang="en-US" sz="3200" dirty="0"/>
              <a:t>negative/ pitying attitudes toward adults with disabilities</a:t>
            </a:r>
            <a:r>
              <a:rPr lang="en-US" sz="3200" dirty="0" smtClean="0"/>
              <a:t>.</a:t>
            </a:r>
          </a:p>
          <a:p>
            <a:pPr algn="l"/>
            <a:endParaRPr lang="en-US" sz="3200" dirty="0"/>
          </a:p>
          <a:p>
            <a:pPr algn="l"/>
            <a:r>
              <a:rPr lang="en-US" sz="3200" dirty="0"/>
              <a:t>In our pilot, eight undergraduate students, from a variety of disciplines, provided 20 hours of service each to the Athens Area Community Council on Aging who had an expressed need for service in their day program. Students worked in pairs and completed strengths-based portfolios for four adults with disabilities who </a:t>
            </a:r>
            <a:r>
              <a:rPr lang="en-US" sz="3200" dirty="0" smtClean="0"/>
              <a:t>had volunteered </a:t>
            </a:r>
            <a:r>
              <a:rPr lang="en-US" sz="3200" dirty="0"/>
              <a:t>to participate. </a:t>
            </a:r>
          </a:p>
        </p:txBody>
      </p:sp>
      <p:sp>
        <p:nvSpPr>
          <p:cNvPr id="24" name="TextBox 23"/>
          <p:cNvSpPr txBox="1"/>
          <p:nvPr/>
        </p:nvSpPr>
        <p:spPr>
          <a:xfrm>
            <a:off x="37639329" y="17979600"/>
            <a:ext cx="4643328" cy="8956298"/>
          </a:xfrm>
          <a:prstGeom prst="rect">
            <a:avLst/>
          </a:prstGeom>
          <a:noFill/>
        </p:spPr>
        <p:txBody>
          <a:bodyPr wrap="square" rtlCol="0">
            <a:spAutoFit/>
          </a:bodyPr>
          <a:lstStyle/>
          <a:p>
            <a:r>
              <a:rPr lang="en-US" sz="3200" dirty="0"/>
              <a:t> </a:t>
            </a:r>
            <a:r>
              <a:rPr lang="en-US" sz="3200" dirty="0" smtClean="0"/>
              <a:t>“I </a:t>
            </a:r>
            <a:r>
              <a:rPr lang="en-US" sz="3200" dirty="0"/>
              <a:t>have thoroughly enjoyed each and every one of my classes but my favorite part of the program was the service learning portion which allowed me to work hands-on with a person with a disability from the Athens Community Council on Aging. Getting to know this person was a new experience for me, and it helped me get out of my comfort zone</a:t>
            </a:r>
            <a:r>
              <a:rPr lang="en-US" sz="3200" dirty="0" smtClean="0"/>
              <a:t>.”</a:t>
            </a:r>
          </a:p>
          <a:p>
            <a:r>
              <a:rPr lang="en-US" sz="3200" dirty="0" smtClean="0"/>
              <a:t> – A., Public Relations, 2013</a:t>
            </a:r>
            <a:endParaRPr lang="en-US" sz="3200" dirty="0"/>
          </a:p>
        </p:txBody>
      </p:sp>
      <p:sp>
        <p:nvSpPr>
          <p:cNvPr id="25" name="TextBox 24"/>
          <p:cNvSpPr txBox="1"/>
          <p:nvPr/>
        </p:nvSpPr>
        <p:spPr>
          <a:xfrm>
            <a:off x="11805591" y="15312275"/>
            <a:ext cx="9459618" cy="16835378"/>
          </a:xfrm>
          <a:prstGeom prst="rect">
            <a:avLst/>
          </a:prstGeom>
          <a:noFill/>
        </p:spPr>
        <p:txBody>
          <a:bodyPr wrap="square" rtlCol="0">
            <a:spAutoFit/>
          </a:bodyPr>
          <a:lstStyle/>
          <a:p>
            <a:pPr algn="l"/>
            <a:r>
              <a:rPr lang="en-US" sz="3200" dirty="0" smtClean="0"/>
              <a:t>Developed at IHDD, the Take A Look At Me™ Portfolio is a 20+ page book designed to engage people with disabilities as they identify their own strengths, interests, and preferences. Through a series of open-ended questions with space for photos and artwork, this dynamic tool illuminates an individual's unique sense of self, and empowers individuals and others to reflect upon </a:t>
            </a:r>
            <a:r>
              <a:rPr lang="en-US" sz="3200" dirty="0"/>
              <a:t>their hopes and dreams</a:t>
            </a:r>
            <a:r>
              <a:rPr lang="en-US" sz="3200" dirty="0" smtClean="0"/>
              <a:t>.</a:t>
            </a:r>
          </a:p>
          <a:p>
            <a:pPr algn="l"/>
            <a:endParaRPr lang="en-US" sz="3200" dirty="0" smtClean="0"/>
          </a:p>
          <a:p>
            <a:endParaRPr lang="en-US" sz="3200" b="1" dirty="0" smtClean="0"/>
          </a:p>
          <a:p>
            <a:endParaRPr lang="en-US" sz="3200" b="1" dirty="0"/>
          </a:p>
          <a:p>
            <a:endParaRPr lang="en-US" sz="3200" b="1" dirty="0"/>
          </a:p>
          <a:p>
            <a:endParaRPr lang="en-US" sz="3200" b="1" dirty="0"/>
          </a:p>
          <a:p>
            <a:endParaRPr lang="en-US" sz="3200" b="1" dirty="0" smtClean="0"/>
          </a:p>
          <a:p>
            <a:r>
              <a:rPr lang="en-US" sz="3200" i="1" dirty="0" smtClean="0"/>
              <a:t>“We </a:t>
            </a:r>
            <a:r>
              <a:rPr lang="en-US" sz="3200" i="1" dirty="0"/>
              <a:t>had a great time this semester partnering up with your students! </a:t>
            </a:r>
            <a:r>
              <a:rPr lang="en-US" sz="3200" i="1" dirty="0" smtClean="0"/>
              <a:t>I </a:t>
            </a:r>
            <a:r>
              <a:rPr lang="en-US" sz="3200" i="1" dirty="0"/>
              <a:t>would have to say the entire thing was a resounding success</a:t>
            </a:r>
            <a:r>
              <a:rPr lang="en-US" sz="3200" i="1" dirty="0" smtClean="0"/>
              <a:t>. </a:t>
            </a:r>
            <a:r>
              <a:rPr lang="en-US" sz="3200" i="1" dirty="0"/>
              <a:t>More than a couple of the students have formed lasting bonds with our clients, and some are going to continue volunteering with us on a regular basis, which I think is a real testament to the partnership’s impact on both the clients and the students. I enjoyed working with and getting to know your students.  It’s also worth noting that your young people’s energy is contagious-  not just to the client they were partnered with but to the whole center in general.  Many of our older clients enjoy having young people around.</a:t>
            </a:r>
          </a:p>
          <a:p>
            <a:r>
              <a:rPr lang="en-US" sz="3200" i="1" dirty="0"/>
              <a:t> </a:t>
            </a:r>
            <a:r>
              <a:rPr lang="en-US" sz="3200" i="1" dirty="0" smtClean="0"/>
              <a:t>I </a:t>
            </a:r>
            <a:r>
              <a:rPr lang="en-US" sz="3200" i="1" dirty="0"/>
              <a:t>can tell you without hesitation that we would love to partner </a:t>
            </a:r>
            <a:r>
              <a:rPr lang="en-US" sz="3200" i="1" dirty="0" smtClean="0"/>
              <a:t>again.  </a:t>
            </a:r>
            <a:r>
              <a:rPr lang="en-US" sz="3200" i="1" dirty="0"/>
              <a:t>I would say that this semester has been beneficial to all involved</a:t>
            </a:r>
            <a:r>
              <a:rPr lang="en-US" sz="3200" i="1" dirty="0" smtClean="0"/>
              <a:t>.”</a:t>
            </a:r>
          </a:p>
          <a:p>
            <a:endParaRPr lang="en-US" sz="1800" dirty="0" smtClean="0"/>
          </a:p>
          <a:p>
            <a:r>
              <a:rPr lang="en-US" sz="3200" dirty="0" smtClean="0"/>
              <a:t>-Thom Strickland, ACCA Activities Coordinator</a:t>
            </a:r>
            <a:endParaRPr lang="en-US" sz="3200" dirty="0"/>
          </a:p>
        </p:txBody>
      </p:sp>
      <p:sp>
        <p:nvSpPr>
          <p:cNvPr id="32" name="TextBox 31"/>
          <p:cNvSpPr txBox="1"/>
          <p:nvPr/>
        </p:nvSpPr>
        <p:spPr>
          <a:xfrm>
            <a:off x="28543488" y="8397923"/>
            <a:ext cx="8097254" cy="8956298"/>
          </a:xfrm>
          <a:prstGeom prst="rect">
            <a:avLst/>
          </a:prstGeom>
          <a:noFill/>
          <a:ln>
            <a:noFill/>
          </a:ln>
        </p:spPr>
        <p:txBody>
          <a:bodyPr wrap="square" rtlCol="0">
            <a:spAutoFit/>
          </a:bodyPr>
          <a:lstStyle/>
          <a:p>
            <a:r>
              <a:rPr lang="en-US" sz="2800" dirty="0">
                <a:solidFill>
                  <a:srgbClr val="C00000"/>
                </a:solidFill>
              </a:rPr>
              <a:t> </a:t>
            </a:r>
            <a:r>
              <a:rPr lang="en-US" sz="3200" dirty="0">
                <a:solidFill>
                  <a:srgbClr val="C00000"/>
                </a:solidFill>
              </a:rPr>
              <a:t>“After doing the portfolio with “R”, I realized that his goals in life were no different than most peoples. He wants to get married, have a job, and enjoy himself with activities like baseball and spending time outside. One thing that stood out to me while doing the project was that it is not “R” that  is holding himself back, but the lack of supports and services are holding him back. Since learning about people with disabilities, I have noticed that I am able to treat people with disabilities just as everyday people rather than people to be pitied, feared, or looked down upon. Spending time with “R” gave me the opportunity to put what I have learned into practice.”  </a:t>
            </a:r>
            <a:endParaRPr lang="en-US" sz="3200" dirty="0" smtClean="0">
              <a:solidFill>
                <a:srgbClr val="C00000"/>
              </a:solidFill>
            </a:endParaRPr>
          </a:p>
          <a:p>
            <a:r>
              <a:rPr lang="en-US" sz="3200" dirty="0" smtClean="0">
                <a:solidFill>
                  <a:srgbClr val="C00000"/>
                </a:solidFill>
              </a:rPr>
              <a:t>- </a:t>
            </a:r>
            <a:r>
              <a:rPr lang="en-US" sz="3200" dirty="0">
                <a:solidFill>
                  <a:srgbClr val="C00000"/>
                </a:solidFill>
              </a:rPr>
              <a:t>B, </a:t>
            </a:r>
            <a:r>
              <a:rPr lang="en-US" sz="3200" dirty="0" smtClean="0">
                <a:solidFill>
                  <a:srgbClr val="C00000"/>
                </a:solidFill>
              </a:rPr>
              <a:t>Psychology, 2013</a:t>
            </a:r>
            <a:endParaRPr lang="en-US" sz="3200" dirty="0">
              <a:solidFill>
                <a:srgbClr val="C00000"/>
              </a:solidFill>
            </a:endParaRPr>
          </a:p>
        </p:txBody>
      </p:sp>
      <p:pic>
        <p:nvPicPr>
          <p:cNvPr id="2063"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21451" y="6765706"/>
            <a:ext cx="4858395" cy="6733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47487" y="20352901"/>
            <a:ext cx="9802813" cy="191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Text Box 10"/>
          <p:cNvSpPr txBox="1">
            <a:spLocks noChangeArrowheads="1"/>
          </p:cNvSpPr>
          <p:nvPr/>
        </p:nvSpPr>
        <p:spPr bwMode="auto">
          <a:xfrm>
            <a:off x="11805591" y="20352901"/>
            <a:ext cx="9829800" cy="1938992"/>
          </a:xfrm>
          <a:prstGeom prst="rect">
            <a:avLst/>
          </a:prstGeom>
          <a:noFill/>
          <a:ln w="9525">
            <a:noFill/>
            <a:miter lim="800000"/>
            <a:headEnd/>
            <a:tailEnd/>
          </a:ln>
          <a:effectLst/>
        </p:spPr>
        <p:txBody>
          <a:bodyPr>
            <a:spAutoFit/>
          </a:bodyPr>
          <a:lstStyle/>
          <a:p>
            <a:pPr defTabSz="4389438">
              <a:spcBef>
                <a:spcPct val="50000"/>
              </a:spcBef>
            </a:pPr>
            <a:r>
              <a:rPr lang="en-US" sz="6000" b="1" dirty="0" smtClean="0">
                <a:solidFill>
                  <a:srgbClr val="C00000"/>
                </a:solidFill>
              </a:rPr>
              <a:t>Community Partner Reflection</a:t>
            </a:r>
            <a:endParaRPr lang="en-US" sz="6000" b="1" dirty="0">
              <a:solidFill>
                <a:srgbClr val="C00000"/>
              </a:solidFill>
            </a:endParaRPr>
          </a:p>
        </p:txBody>
      </p:sp>
      <p:sp>
        <p:nvSpPr>
          <p:cNvPr id="38" name="TextBox 37"/>
          <p:cNvSpPr txBox="1"/>
          <p:nvPr/>
        </p:nvSpPr>
        <p:spPr>
          <a:xfrm>
            <a:off x="22903669" y="27494190"/>
            <a:ext cx="19564240" cy="4524315"/>
          </a:xfrm>
          <a:prstGeom prst="rect">
            <a:avLst/>
          </a:prstGeom>
          <a:noFill/>
        </p:spPr>
        <p:txBody>
          <a:bodyPr wrap="square" rtlCol="0">
            <a:spAutoFit/>
          </a:bodyPr>
          <a:lstStyle/>
          <a:p>
            <a:r>
              <a:rPr lang="en-US" sz="3200" dirty="0" smtClean="0">
                <a:solidFill>
                  <a:srgbClr val="C00000"/>
                </a:solidFill>
              </a:rPr>
              <a:t>“Completing </a:t>
            </a:r>
            <a:r>
              <a:rPr lang="en-US" sz="3200" dirty="0">
                <a:solidFill>
                  <a:srgbClr val="C00000"/>
                </a:solidFill>
              </a:rPr>
              <a:t>the portfolio, I realized that there </a:t>
            </a:r>
            <a:r>
              <a:rPr lang="en-US" sz="3200" dirty="0" smtClean="0">
                <a:solidFill>
                  <a:srgbClr val="C00000"/>
                </a:solidFill>
              </a:rPr>
              <a:t>are </a:t>
            </a:r>
            <a:r>
              <a:rPr lang="en-US" sz="3200" dirty="0">
                <a:solidFill>
                  <a:srgbClr val="C00000"/>
                </a:solidFill>
              </a:rPr>
              <a:t>not many differences between adults and adults with disabilities.  We both share common responsibilities and interests; however, it is disheartening when people with disabilities are deemed unable to accomplish these responsibilities. </a:t>
            </a:r>
            <a:r>
              <a:rPr lang="en-US" sz="3200" dirty="0" smtClean="0">
                <a:solidFill>
                  <a:srgbClr val="C00000"/>
                </a:solidFill>
              </a:rPr>
              <a:t>‘C’ </a:t>
            </a:r>
            <a:r>
              <a:rPr lang="en-US" sz="3200" dirty="0">
                <a:solidFill>
                  <a:srgbClr val="C00000"/>
                </a:solidFill>
              </a:rPr>
              <a:t>helped me realize how silenced people with disabilities </a:t>
            </a:r>
            <a:r>
              <a:rPr lang="en-US" sz="3200" dirty="0" smtClean="0">
                <a:solidFill>
                  <a:srgbClr val="C00000"/>
                </a:solidFill>
              </a:rPr>
              <a:t>are - </a:t>
            </a:r>
            <a:r>
              <a:rPr lang="en-US" sz="3200" dirty="0">
                <a:solidFill>
                  <a:srgbClr val="C00000"/>
                </a:solidFill>
              </a:rPr>
              <a:t>especially </a:t>
            </a:r>
            <a:r>
              <a:rPr lang="en-US" sz="3200" dirty="0" smtClean="0">
                <a:solidFill>
                  <a:srgbClr val="C00000"/>
                </a:solidFill>
              </a:rPr>
              <a:t>him -since </a:t>
            </a:r>
            <a:r>
              <a:rPr lang="en-US" sz="3200" dirty="0">
                <a:solidFill>
                  <a:srgbClr val="C00000"/>
                </a:solidFill>
              </a:rPr>
              <a:t>he is unable to verbally express himself. This fueled my interest and desire to advocate for people with disabilities as I matriculate to law school. Outside of decorating a scrapbook about </a:t>
            </a:r>
            <a:r>
              <a:rPr lang="en-US" sz="3200" dirty="0" smtClean="0">
                <a:solidFill>
                  <a:srgbClr val="C00000"/>
                </a:solidFill>
              </a:rPr>
              <a:t>‘C’s preferences</a:t>
            </a:r>
            <a:r>
              <a:rPr lang="en-US" sz="3200" dirty="0">
                <a:solidFill>
                  <a:srgbClr val="C00000"/>
                </a:solidFill>
              </a:rPr>
              <a:t>, needs, likes, and dislikes, I became more visually aware of the importance of one’s quality of life. Seeing </a:t>
            </a:r>
            <a:r>
              <a:rPr lang="en-US" sz="3200" dirty="0" smtClean="0">
                <a:solidFill>
                  <a:srgbClr val="C00000"/>
                </a:solidFill>
              </a:rPr>
              <a:t>‘C’ </a:t>
            </a:r>
            <a:r>
              <a:rPr lang="en-US" sz="3200" dirty="0">
                <a:solidFill>
                  <a:srgbClr val="C00000"/>
                </a:solidFill>
              </a:rPr>
              <a:t>smile everyday that I volunteered made me realize how I had affected his life. More importantly, he has changed mine</a:t>
            </a:r>
            <a:r>
              <a:rPr lang="en-US" sz="3200" dirty="0" smtClean="0">
                <a:solidFill>
                  <a:srgbClr val="C00000"/>
                </a:solidFill>
              </a:rPr>
              <a:t>.” </a:t>
            </a:r>
          </a:p>
          <a:p>
            <a:r>
              <a:rPr lang="en-US" sz="3200" dirty="0" smtClean="0">
                <a:solidFill>
                  <a:srgbClr val="C00000"/>
                </a:solidFill>
              </a:rPr>
              <a:t>– B., English, 2014</a:t>
            </a:r>
            <a:endParaRPr lang="en-US" sz="3200" dirty="0">
              <a:solidFill>
                <a:srgbClr val="C00000"/>
              </a:solidFill>
            </a:endParaRPr>
          </a:p>
        </p:txBody>
      </p:sp>
      <p:sp>
        <p:nvSpPr>
          <p:cNvPr id="43" name="Rounded Rectangle 42"/>
          <p:cNvSpPr/>
          <p:nvPr/>
        </p:nvSpPr>
        <p:spPr bwMode="auto">
          <a:xfrm>
            <a:off x="28111750" y="23731599"/>
            <a:ext cx="8856511" cy="3391724"/>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42" name="TextBox 41"/>
          <p:cNvSpPr txBox="1"/>
          <p:nvPr/>
        </p:nvSpPr>
        <p:spPr>
          <a:xfrm>
            <a:off x="28320590" y="24108768"/>
            <a:ext cx="8617803" cy="2554545"/>
          </a:xfrm>
          <a:prstGeom prst="rect">
            <a:avLst/>
          </a:prstGeom>
          <a:noFill/>
        </p:spPr>
        <p:txBody>
          <a:bodyPr wrap="square" rtlCol="0">
            <a:spAutoFit/>
          </a:bodyPr>
          <a:lstStyle/>
          <a:p>
            <a:r>
              <a:rPr lang="en-US" sz="3200" dirty="0" smtClean="0">
                <a:solidFill>
                  <a:schemeClr val="bg1"/>
                </a:solidFill>
              </a:rPr>
              <a:t>‘B’ </a:t>
            </a:r>
            <a:r>
              <a:rPr lang="en-US" sz="3200" dirty="0">
                <a:solidFill>
                  <a:schemeClr val="bg1"/>
                </a:solidFill>
              </a:rPr>
              <a:t>wants to get married, live on her own, and have her own family. I aspire to have this same dream and I think that </a:t>
            </a:r>
            <a:r>
              <a:rPr lang="en-US" sz="3200" dirty="0" smtClean="0">
                <a:solidFill>
                  <a:schemeClr val="bg1"/>
                </a:solidFill>
              </a:rPr>
              <a:t>she </a:t>
            </a:r>
            <a:r>
              <a:rPr lang="en-US" sz="3200" dirty="0">
                <a:solidFill>
                  <a:schemeClr val="bg1"/>
                </a:solidFill>
              </a:rPr>
              <a:t>deserves it just as much as I do</a:t>
            </a:r>
            <a:r>
              <a:rPr lang="en-US" sz="3200" dirty="0" smtClean="0">
                <a:solidFill>
                  <a:schemeClr val="bg1"/>
                </a:solidFill>
              </a:rPr>
              <a:t>.”</a:t>
            </a:r>
          </a:p>
          <a:p>
            <a:r>
              <a:rPr lang="en-US" sz="3200" dirty="0" smtClean="0">
                <a:solidFill>
                  <a:schemeClr val="bg1"/>
                </a:solidFill>
              </a:rPr>
              <a:t>- M., Journalism &amp; Media, 2013</a:t>
            </a:r>
            <a:endParaRPr lang="en-US" sz="3200" dirty="0">
              <a:solidFill>
                <a:schemeClr val="bg1"/>
              </a:solidFill>
            </a:endParaRPr>
          </a:p>
        </p:txBody>
      </p:sp>
      <p:sp>
        <p:nvSpPr>
          <p:cNvPr id="44" name="Rounded Rectangle 43"/>
          <p:cNvSpPr/>
          <p:nvPr/>
        </p:nvSpPr>
        <p:spPr bwMode="auto">
          <a:xfrm>
            <a:off x="22437522" y="13746446"/>
            <a:ext cx="5527634" cy="13376878"/>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37" name="TextBox 36"/>
          <p:cNvSpPr txBox="1"/>
          <p:nvPr/>
        </p:nvSpPr>
        <p:spPr>
          <a:xfrm>
            <a:off x="22479842" y="14042841"/>
            <a:ext cx="5527634" cy="12895838"/>
          </a:xfrm>
          <a:prstGeom prst="rect">
            <a:avLst/>
          </a:prstGeom>
          <a:noFill/>
        </p:spPr>
        <p:txBody>
          <a:bodyPr wrap="square" rtlCol="0">
            <a:spAutoFit/>
          </a:bodyPr>
          <a:lstStyle/>
          <a:p>
            <a:r>
              <a:rPr lang="en-US" sz="3200" dirty="0" smtClean="0">
                <a:solidFill>
                  <a:schemeClr val="bg1"/>
                </a:solidFill>
              </a:rPr>
              <a:t>“I </a:t>
            </a:r>
            <a:r>
              <a:rPr lang="en-US" sz="3200" dirty="0">
                <a:solidFill>
                  <a:schemeClr val="bg1"/>
                </a:solidFill>
              </a:rPr>
              <a:t>learned that just because </a:t>
            </a:r>
            <a:r>
              <a:rPr lang="en-US" sz="3200" dirty="0" smtClean="0">
                <a:solidFill>
                  <a:schemeClr val="bg1"/>
                </a:solidFill>
              </a:rPr>
              <a:t>      ‘R’ has </a:t>
            </a:r>
            <a:r>
              <a:rPr lang="en-US" sz="3200" dirty="0">
                <a:solidFill>
                  <a:schemeClr val="bg1"/>
                </a:solidFill>
              </a:rPr>
              <a:t>a disability doesn’t mean he lets it get the best of him. From the outside looking in, I would </a:t>
            </a:r>
            <a:r>
              <a:rPr lang="en-US" sz="3200" dirty="0" smtClean="0">
                <a:solidFill>
                  <a:schemeClr val="bg1"/>
                </a:solidFill>
              </a:rPr>
              <a:t>expect ‘R’ </a:t>
            </a:r>
            <a:r>
              <a:rPr lang="en-US" sz="3200" dirty="0">
                <a:solidFill>
                  <a:schemeClr val="bg1"/>
                </a:solidFill>
              </a:rPr>
              <a:t>to be miserable, depressed, and mad at the world if I only </a:t>
            </a:r>
            <a:r>
              <a:rPr lang="en-US" sz="3200" dirty="0" smtClean="0">
                <a:solidFill>
                  <a:schemeClr val="bg1"/>
                </a:solidFill>
              </a:rPr>
              <a:t> knew </a:t>
            </a:r>
            <a:r>
              <a:rPr lang="en-US" sz="3200" dirty="0">
                <a:solidFill>
                  <a:schemeClr val="bg1"/>
                </a:solidFill>
              </a:rPr>
              <a:t>his story and had never met him. I couldn’t imagine not knowing my birthday, my parents, or being able to make my own decisions. However, </a:t>
            </a:r>
            <a:r>
              <a:rPr lang="en-US" sz="3200" dirty="0" smtClean="0">
                <a:solidFill>
                  <a:schemeClr val="bg1"/>
                </a:solidFill>
              </a:rPr>
              <a:t>‘R’ </a:t>
            </a:r>
            <a:r>
              <a:rPr lang="en-US" sz="3200" dirty="0">
                <a:solidFill>
                  <a:schemeClr val="bg1"/>
                </a:solidFill>
              </a:rPr>
              <a:t>is so happy, so appreciative, and ready to joke around at all times. He doesn’t let his disability or his situation get him down. I realized that no matter where you are in life, you are still going to have dreams and you are still going to dream big. I will never again judge someone’s happiness by their story or their abilities or </a:t>
            </a:r>
            <a:r>
              <a:rPr lang="en-US" sz="3200" dirty="0" smtClean="0">
                <a:solidFill>
                  <a:schemeClr val="bg1"/>
                </a:solidFill>
              </a:rPr>
              <a:t>disabilities”</a:t>
            </a:r>
          </a:p>
          <a:p>
            <a:r>
              <a:rPr lang="en-US" sz="3200" dirty="0" smtClean="0">
                <a:solidFill>
                  <a:schemeClr val="bg1"/>
                </a:solidFill>
              </a:rPr>
              <a:t>. – C., Pre-Law, 2016</a:t>
            </a:r>
            <a:endParaRPr lang="en-US" sz="3200" dirty="0">
              <a:solidFill>
                <a:schemeClr val="bg1"/>
              </a:solidFill>
            </a:endParaRPr>
          </a:p>
        </p:txBody>
      </p:sp>
      <p:sp>
        <p:nvSpPr>
          <p:cNvPr id="45" name="Rounded Rectangle 44"/>
          <p:cNvSpPr/>
          <p:nvPr/>
        </p:nvSpPr>
        <p:spPr bwMode="auto">
          <a:xfrm>
            <a:off x="28135831" y="8056470"/>
            <a:ext cx="8726940" cy="9297751"/>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47" name="Rounded Rectangle 46"/>
          <p:cNvSpPr/>
          <p:nvPr/>
        </p:nvSpPr>
        <p:spPr bwMode="auto">
          <a:xfrm>
            <a:off x="22479842" y="27403702"/>
            <a:ext cx="20299300" cy="4524315"/>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48" name="Rounded Rectangle 47"/>
          <p:cNvSpPr/>
          <p:nvPr/>
        </p:nvSpPr>
        <p:spPr bwMode="auto">
          <a:xfrm>
            <a:off x="37355119" y="17647887"/>
            <a:ext cx="5211748" cy="9288012"/>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pic>
        <p:nvPicPr>
          <p:cNvPr id="2067"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14266" y="6605393"/>
            <a:ext cx="4053643" cy="609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55118" y="11332438"/>
            <a:ext cx="4134498" cy="5843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0"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35291" y="17612312"/>
            <a:ext cx="4124325" cy="583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432610" y="17647886"/>
            <a:ext cx="4325759" cy="5767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C:\Users\cblaws\Desktop\ihdd_facs_logo.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0560" y="886998"/>
            <a:ext cx="9996398" cy="4467055"/>
          </a:xfrm>
          <a:prstGeom prst="rect">
            <a:avLst/>
          </a:prstGeom>
          <a:noFill/>
          <a:extLst>
            <a:ext uri="{909E8E84-426E-40DD-AFC4-6F175D3DCCD1}">
              <a14:hiddenFill xmlns:a14="http://schemas.microsoft.com/office/drawing/2010/main">
                <a:solidFill>
                  <a:srgbClr val="FFFFFF"/>
                </a:solidFill>
              </a14:hiddenFill>
            </a:ext>
          </a:extLst>
        </p:spPr>
      </p:pic>
      <p:sp>
        <p:nvSpPr>
          <p:cNvPr id="2062" name="Text Box 14"/>
          <p:cNvSpPr txBox="1">
            <a:spLocks noChangeArrowheads="1"/>
          </p:cNvSpPr>
          <p:nvPr/>
        </p:nvSpPr>
        <p:spPr bwMode="auto">
          <a:xfrm>
            <a:off x="831850" y="262561"/>
            <a:ext cx="41236899" cy="6955750"/>
          </a:xfrm>
          <a:prstGeom prst="rect">
            <a:avLst/>
          </a:prstGeom>
          <a:noFill/>
          <a:ln w="9525">
            <a:noFill/>
            <a:miter lim="800000"/>
            <a:headEnd/>
            <a:tailEnd/>
          </a:ln>
          <a:effectLst/>
        </p:spPr>
        <p:txBody>
          <a:bodyPr wrap="square">
            <a:spAutoFit/>
          </a:bodyPr>
          <a:lstStyle/>
          <a:p>
            <a:endParaRPr lang="en-US" sz="6000" b="1" spc="-150" dirty="0" smtClean="0"/>
          </a:p>
          <a:p>
            <a:r>
              <a:rPr lang="en-US" sz="6000" b="1" spc="-150" dirty="0" smtClean="0"/>
              <a:t>		  	Enriching </a:t>
            </a:r>
            <a:r>
              <a:rPr lang="en-US" sz="6000" b="1" spc="-150" dirty="0"/>
              <a:t>Undergraduate Education in Disability Studies T</a:t>
            </a:r>
            <a:r>
              <a:rPr lang="en-US" sz="6000" b="1" spc="-150" dirty="0" smtClean="0"/>
              <a:t>hrough </a:t>
            </a:r>
          </a:p>
          <a:p>
            <a:r>
              <a:rPr lang="en-US" sz="6000" b="1" spc="-150" dirty="0" smtClean="0"/>
              <a:t>Service-Learning </a:t>
            </a:r>
            <a:r>
              <a:rPr lang="en-US" sz="6000" b="1" spc="-150" dirty="0"/>
              <a:t>Engagement: A </a:t>
            </a:r>
            <a:r>
              <a:rPr lang="en-US" sz="6000" b="1" spc="-150" dirty="0" smtClean="0"/>
              <a:t>Pilot </a:t>
            </a:r>
          </a:p>
          <a:p>
            <a:endParaRPr lang="en-US" sz="1000" b="1" spc="-150" dirty="0" smtClean="0"/>
          </a:p>
          <a:p>
            <a:endParaRPr lang="en-US" sz="800" b="1" spc="-150" dirty="0" smtClean="0"/>
          </a:p>
          <a:p>
            <a:r>
              <a:rPr lang="en-US" sz="4800" dirty="0" smtClean="0"/>
              <a:t>Carol Britton Laws, PhD, MSW</a:t>
            </a:r>
          </a:p>
          <a:p>
            <a:r>
              <a:rPr lang="en-US" sz="4000" dirty="0" smtClean="0"/>
              <a:t>Coordinator of Interdisciplinary Pre-Service Training,</a:t>
            </a:r>
          </a:p>
          <a:p>
            <a:r>
              <a:rPr lang="en-US" sz="3600" dirty="0" smtClean="0"/>
              <a:t> The </a:t>
            </a:r>
            <a:r>
              <a:rPr lang="en-US" sz="4000" dirty="0" smtClean="0"/>
              <a:t>Institute on Human Development and Disability, UCEDD</a:t>
            </a:r>
          </a:p>
          <a:p>
            <a:pPr algn="l"/>
            <a:endParaRPr lang="en-US" sz="6000" b="1" dirty="0"/>
          </a:p>
          <a:p>
            <a:pPr algn="r"/>
            <a:endParaRPr lang="en-US" sz="6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1380</TotalTime>
  <Words>1018</Words>
  <Application>Microsoft Office PowerPoint</Application>
  <PresentationFormat>Custom</PresentationFormat>
  <Paragraphs>46</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CorelDRAW</vt:lpstr>
      <vt:lpstr>PowerPoint Presentation</vt:lpstr>
    </vt:vector>
  </TitlesOfParts>
  <Company>MegaPrint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Horizontal Poster</dc:title>
  <dc:creator>Ethan Shulda</dc:creator>
  <dc:description>©MegaPrint Inc. 2009</dc:description>
  <cp:lastModifiedBy>DELL-644837-PC</cp:lastModifiedBy>
  <cp:revision>98</cp:revision>
  <cp:lastPrinted>2011-03-08T18:07:35Z</cp:lastPrinted>
  <dcterms:created xsi:type="dcterms:W3CDTF">2008-12-04T00:20:37Z</dcterms:created>
  <dcterms:modified xsi:type="dcterms:W3CDTF">2013-10-29T15:25:04Z</dcterms:modified>
  <cp:category>Research Poster</cp:category>
</cp:coreProperties>
</file>